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73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5" r:id="rId11"/>
    <p:sldId id="282" r:id="rId12"/>
    <p:sldId id="283" r:id="rId13"/>
    <p:sldId id="284" r:id="rId14"/>
    <p:sldId id="286" r:id="rId15"/>
    <p:sldId id="287" r:id="rId16"/>
    <p:sldId id="288" r:id="rId17"/>
    <p:sldId id="26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C278-225A-4ABC-9226-0AC3D0C7E050}" type="datetimeFigureOut">
              <a:rPr lang="ms-MY" smtClean="0"/>
              <a:t>26/04/2018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E31E-1902-4476-A2D7-0FB260BD6F59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5717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90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942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90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09" y="54695"/>
            <a:ext cx="1155423" cy="511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595" y="3228"/>
            <a:ext cx="728405" cy="1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37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16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369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432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076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437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0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D144-610B-4EC9-A9BD-57254706EDBF}" type="datetimeFigureOut">
              <a:rPr lang="en-MY" smtClean="0"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7015-EE08-47D5-915E-ED4C5106ADFC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Content Placeholder 4" descr="Inner-UPM-Template_Option-1A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6285860"/>
            <a:ext cx="9564130" cy="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 rotWithShape="1">
          <a:blip r:embed="rId2" cstate="print"/>
          <a:srcRect b="67977"/>
          <a:stretch/>
        </p:blipFill>
        <p:spPr>
          <a:xfrm>
            <a:off x="-12069" y="9251"/>
            <a:ext cx="12191999" cy="2782382"/>
          </a:xfrm>
          <a:prstGeom prst="rect">
            <a:avLst/>
          </a:prstGeom>
        </p:spPr>
      </p:pic>
      <p:pic>
        <p:nvPicPr>
          <p:cNvPr id="7" name="Picture 6" descr="Cover-UPM-Template_Option-1B.jpg"/>
          <p:cNvPicPr>
            <a:picLocks noChangeAspect="1"/>
          </p:cNvPicPr>
          <p:nvPr/>
        </p:nvPicPr>
        <p:blipFill rotWithShape="1">
          <a:blip r:embed="rId2" cstate="print"/>
          <a:srcRect t="94733"/>
          <a:stretch/>
        </p:blipFill>
        <p:spPr>
          <a:xfrm>
            <a:off x="136299" y="6332220"/>
            <a:ext cx="11872601" cy="4686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5358" y="3126510"/>
            <a:ext cx="9315642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ANUGERAH KUMPULAN INOVATIF DAN KREATIF (KIK</a:t>
            </a:r>
            <a:r>
              <a:rPr lang="en-US" sz="32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/>
              <a:t>SEMPENA SAMBUTAN HARI KUALITI DAN INOVASI PERHIDMATAN (HKIP) UPM TAHUN 2018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2800" b="1" dirty="0" smtClean="0"/>
              <a:t>PENERAJU</a:t>
            </a:r>
            <a:r>
              <a:rPr lang="en-US" sz="2800" b="1" dirty="0"/>
              <a:t>: </a:t>
            </a:r>
            <a:r>
              <a:rPr lang="en-US" sz="2800" b="1" dirty="0" err="1"/>
              <a:t>Pusat</a:t>
            </a:r>
            <a:r>
              <a:rPr lang="en-US" sz="2800" b="1" dirty="0"/>
              <a:t> </a:t>
            </a:r>
            <a:r>
              <a:rPr lang="en-US" sz="2800" b="1" dirty="0" err="1" smtClean="0"/>
              <a:t>Jaminan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Kualiti</a:t>
            </a:r>
            <a:endParaRPr lang="en-US" sz="36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 PERINCIAN MARKAH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30148" y="1240184"/>
            <a:ext cx="2572870" cy="3998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36" name="Group 35"/>
          <p:cNvGrpSpPr/>
          <p:nvPr/>
        </p:nvGrpSpPr>
        <p:grpSpPr>
          <a:xfrm>
            <a:off x="614482" y="1518091"/>
            <a:ext cx="2430035" cy="3438834"/>
            <a:chOff x="795090" y="2113781"/>
            <a:chExt cx="7210303" cy="5058419"/>
          </a:xfrm>
        </p:grpSpPr>
        <p:sp>
          <p:nvSpPr>
            <p:cNvPr id="37" name="Round Diagonal Corner Rectangle 36"/>
            <p:cNvSpPr/>
            <p:nvPr/>
          </p:nvSpPr>
          <p:spPr>
            <a:xfrm rot="20227579">
              <a:off x="795090" y="2196301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sp>
          <p:nvSpPr>
            <p:cNvPr id="38" name="TextBox 3"/>
            <p:cNvSpPr txBox="1"/>
            <p:nvPr/>
          </p:nvSpPr>
          <p:spPr>
            <a:xfrm>
              <a:off x="1328114" y="2113781"/>
              <a:ext cx="6657901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Pengenalan Projek 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9" name="Round Diagonal Corner Rectangle 38"/>
            <p:cNvSpPr/>
            <p:nvPr/>
          </p:nvSpPr>
          <p:spPr>
            <a:xfrm rot="20227579">
              <a:off x="863403" y="288924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0" name="TextBox 3"/>
            <p:cNvSpPr txBox="1"/>
            <p:nvPr/>
          </p:nvSpPr>
          <p:spPr>
            <a:xfrm>
              <a:off x="1355616" y="2707430"/>
              <a:ext cx="6399589" cy="860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Pemilihan projek dan definisi</a:t>
              </a:r>
              <a:r>
                <a:rPr lang="ms-MY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 </a:t>
              </a:r>
              <a:endParaRPr lang="ms-MY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41" name="Round Diagonal Corner Rectangle 40"/>
            <p:cNvSpPr/>
            <p:nvPr/>
          </p:nvSpPr>
          <p:spPr>
            <a:xfrm rot="20227579">
              <a:off x="863400" y="369881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2" name="TextBox 3"/>
            <p:cNvSpPr txBox="1"/>
            <p:nvPr/>
          </p:nvSpPr>
          <p:spPr>
            <a:xfrm>
              <a:off x="1432499" y="3555589"/>
              <a:ext cx="6553516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Analisis peluang penambahbaikan</a:t>
              </a:r>
            </a:p>
          </p:txBody>
        </p:sp>
        <p:sp>
          <p:nvSpPr>
            <p:cNvPr id="43" name="Round Diagonal Corner Rectangle 42"/>
            <p:cNvSpPr/>
            <p:nvPr/>
          </p:nvSpPr>
          <p:spPr>
            <a:xfrm rot="20227579">
              <a:off x="800805" y="4393718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4" name="TextBox 3"/>
            <p:cNvSpPr txBox="1"/>
            <p:nvPr/>
          </p:nvSpPr>
          <p:spPr>
            <a:xfrm>
              <a:off x="1325699" y="4306677"/>
              <a:ext cx="6614441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Penyelesaian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/ pelaksanaan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kreatif dan inovatif</a:t>
              </a:r>
            </a:p>
          </p:txBody>
        </p:sp>
        <p:sp>
          <p:nvSpPr>
            <p:cNvPr id="45" name="Round Diagonal Corner Rectangle 44"/>
            <p:cNvSpPr/>
            <p:nvPr/>
          </p:nvSpPr>
          <p:spPr>
            <a:xfrm rot="20227579">
              <a:off x="846827" y="5132924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1371719" y="5134674"/>
              <a:ext cx="6633674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Pemantauan dan penyeragaman</a:t>
              </a:r>
            </a:p>
          </p:txBody>
        </p:sp>
        <p:sp>
          <p:nvSpPr>
            <p:cNvPr id="47" name="Round Diagonal Corner Rectangle 46"/>
            <p:cNvSpPr/>
            <p:nvPr/>
          </p:nvSpPr>
          <p:spPr>
            <a:xfrm rot="20227579">
              <a:off x="905449" y="5968096"/>
              <a:ext cx="53288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8" name="TextBox 3"/>
            <p:cNvSpPr txBox="1"/>
            <p:nvPr/>
          </p:nvSpPr>
          <p:spPr>
            <a:xfrm>
              <a:off x="1432499" y="5956360"/>
              <a:ext cx="6292790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Pencapaian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dan penciptaan nilai</a:t>
              </a:r>
            </a:p>
          </p:txBody>
        </p:sp>
        <p:sp>
          <p:nvSpPr>
            <p:cNvPr id="49" name="Round Diagonal Corner Rectangle 48"/>
            <p:cNvSpPr/>
            <p:nvPr/>
          </p:nvSpPr>
          <p:spPr>
            <a:xfrm rot="20227579">
              <a:off x="953834" y="678260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0" name="TextBox 3"/>
            <p:cNvSpPr txBox="1"/>
            <p:nvPr/>
          </p:nvSpPr>
          <p:spPr>
            <a:xfrm>
              <a:off x="1478722" y="6764743"/>
              <a:ext cx="5643419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Persembahan projek</a:t>
              </a:r>
            </a:p>
          </p:txBody>
        </p:sp>
      </p:grpSp>
      <p:sp>
        <p:nvSpPr>
          <p:cNvPr id="51" name="TextBox 3"/>
          <p:cNvSpPr txBox="1"/>
          <p:nvPr/>
        </p:nvSpPr>
        <p:spPr>
          <a:xfrm>
            <a:off x="793309" y="1916351"/>
            <a:ext cx="2156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1600" dirty="0">
                <a:solidFill>
                  <a:srgbClr val="0070C0"/>
                </a:solidFill>
                <a:latin typeface="Segoe Print" panose="02000600000000000000" pitchFamily="2" charset="0"/>
              </a:rPr>
              <a:t>Pemilihan projek dan definisi</a:t>
            </a:r>
            <a:r>
              <a:rPr lang="ms-MY" sz="16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endParaRPr lang="ms-MY" sz="16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t="24960" r="26107" b="46072"/>
          <a:stretch/>
        </p:blipFill>
        <p:spPr>
          <a:xfrm>
            <a:off x="4540241" y="1338886"/>
            <a:ext cx="5653287" cy="292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83" y="4919009"/>
            <a:ext cx="3109317" cy="17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7-Point Star 53"/>
          <p:cNvSpPr/>
          <p:nvPr/>
        </p:nvSpPr>
        <p:spPr>
          <a:xfrm>
            <a:off x="7040880" y="4548738"/>
            <a:ext cx="2413048" cy="2123012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markah</a:t>
            </a:r>
            <a:endParaRPr lang="ms-MY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5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 PERINCIAN MARKAH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59916" y="1130456"/>
            <a:ext cx="2572870" cy="3998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36" name="Group 35"/>
          <p:cNvGrpSpPr/>
          <p:nvPr/>
        </p:nvGrpSpPr>
        <p:grpSpPr>
          <a:xfrm>
            <a:off x="1044250" y="1408363"/>
            <a:ext cx="2433770" cy="3438834"/>
            <a:chOff x="795090" y="2113781"/>
            <a:chExt cx="7221385" cy="5058419"/>
          </a:xfrm>
        </p:grpSpPr>
        <p:sp>
          <p:nvSpPr>
            <p:cNvPr id="37" name="Round Diagonal Corner Rectangle 36"/>
            <p:cNvSpPr/>
            <p:nvPr/>
          </p:nvSpPr>
          <p:spPr>
            <a:xfrm rot="20227579">
              <a:off x="795090" y="2196301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sp>
          <p:nvSpPr>
            <p:cNvPr id="38" name="TextBox 3"/>
            <p:cNvSpPr txBox="1"/>
            <p:nvPr/>
          </p:nvSpPr>
          <p:spPr>
            <a:xfrm>
              <a:off x="1328114" y="2113781"/>
              <a:ext cx="6657901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Pengenalan Projek 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9" name="Round Diagonal Corner Rectangle 38"/>
            <p:cNvSpPr/>
            <p:nvPr/>
          </p:nvSpPr>
          <p:spPr>
            <a:xfrm rot="20227579">
              <a:off x="834752" y="2968266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0" name="TextBox 3"/>
            <p:cNvSpPr txBox="1"/>
            <p:nvPr/>
          </p:nvSpPr>
          <p:spPr>
            <a:xfrm>
              <a:off x="1325699" y="2828181"/>
              <a:ext cx="6122349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Pemilihan projek dan definisi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41" name="Round Diagonal Corner Rectangle 40"/>
            <p:cNvSpPr/>
            <p:nvPr/>
          </p:nvSpPr>
          <p:spPr>
            <a:xfrm rot="20227579">
              <a:off x="863400" y="369881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2" name="TextBox 3"/>
            <p:cNvSpPr txBox="1"/>
            <p:nvPr/>
          </p:nvSpPr>
          <p:spPr>
            <a:xfrm>
              <a:off x="1432498" y="3530085"/>
              <a:ext cx="6553516" cy="860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Analisis peluang penambahbaikan</a:t>
              </a:r>
            </a:p>
          </p:txBody>
        </p:sp>
        <p:sp>
          <p:nvSpPr>
            <p:cNvPr id="43" name="Round Diagonal Corner Rectangle 42"/>
            <p:cNvSpPr/>
            <p:nvPr/>
          </p:nvSpPr>
          <p:spPr>
            <a:xfrm rot="20227579">
              <a:off x="800805" y="4393718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4" name="TextBox 3"/>
            <p:cNvSpPr txBox="1"/>
            <p:nvPr/>
          </p:nvSpPr>
          <p:spPr>
            <a:xfrm>
              <a:off x="1402034" y="4360984"/>
              <a:ext cx="6614441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Penyelesaian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/ pelaksanaan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kreatif dan inovatif</a:t>
              </a:r>
            </a:p>
          </p:txBody>
        </p:sp>
        <p:sp>
          <p:nvSpPr>
            <p:cNvPr id="45" name="Round Diagonal Corner Rectangle 44"/>
            <p:cNvSpPr/>
            <p:nvPr/>
          </p:nvSpPr>
          <p:spPr>
            <a:xfrm rot="20227579">
              <a:off x="846827" y="5132924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6" name="TextBox 3"/>
            <p:cNvSpPr txBox="1"/>
            <p:nvPr/>
          </p:nvSpPr>
          <p:spPr>
            <a:xfrm>
              <a:off x="1371719" y="5134674"/>
              <a:ext cx="6633674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Pemantauan dan penyeragaman</a:t>
              </a:r>
            </a:p>
          </p:txBody>
        </p:sp>
        <p:sp>
          <p:nvSpPr>
            <p:cNvPr id="47" name="Round Diagonal Corner Rectangle 46"/>
            <p:cNvSpPr/>
            <p:nvPr/>
          </p:nvSpPr>
          <p:spPr>
            <a:xfrm rot="20227579">
              <a:off x="905449" y="5968096"/>
              <a:ext cx="53288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8" name="TextBox 3"/>
            <p:cNvSpPr txBox="1"/>
            <p:nvPr/>
          </p:nvSpPr>
          <p:spPr>
            <a:xfrm>
              <a:off x="1432499" y="5956360"/>
              <a:ext cx="6292790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Pencapaian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dan penciptaan nilai</a:t>
              </a:r>
            </a:p>
          </p:txBody>
        </p:sp>
        <p:sp>
          <p:nvSpPr>
            <p:cNvPr id="49" name="Round Diagonal Corner Rectangle 48"/>
            <p:cNvSpPr/>
            <p:nvPr/>
          </p:nvSpPr>
          <p:spPr>
            <a:xfrm rot="20227579">
              <a:off x="953834" y="678260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0" name="TextBox 3"/>
            <p:cNvSpPr txBox="1"/>
            <p:nvPr/>
          </p:nvSpPr>
          <p:spPr>
            <a:xfrm>
              <a:off x="1478722" y="6764743"/>
              <a:ext cx="5643419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Persembahan projek</a:t>
              </a:r>
            </a:p>
          </p:txBody>
        </p:sp>
      </p:grpSp>
      <p:sp>
        <p:nvSpPr>
          <p:cNvPr id="51" name="TextBox 3"/>
          <p:cNvSpPr txBox="1"/>
          <p:nvPr/>
        </p:nvSpPr>
        <p:spPr>
          <a:xfrm>
            <a:off x="1248203" y="2368656"/>
            <a:ext cx="2208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1600" dirty="0">
                <a:solidFill>
                  <a:srgbClr val="0070C0"/>
                </a:solidFill>
                <a:latin typeface="Segoe Print" panose="02000600000000000000" pitchFamily="2" charset="0"/>
              </a:rPr>
              <a:t>Analisis peluang penambahbaikan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t="53415" r="25768" b="8131"/>
          <a:stretch/>
        </p:blipFill>
        <p:spPr>
          <a:xfrm>
            <a:off x="5094185" y="1025567"/>
            <a:ext cx="5140310" cy="351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7-Point Star 52"/>
          <p:cNvSpPr/>
          <p:nvPr/>
        </p:nvSpPr>
        <p:spPr>
          <a:xfrm>
            <a:off x="7622492" y="4692617"/>
            <a:ext cx="2082679" cy="1936233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markah</a:t>
            </a:r>
            <a:endParaRPr lang="ms-MY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2" descr="Image result for opportunity for impr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171" y="4917431"/>
            <a:ext cx="2486829" cy="1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…KRITERIA PENILAIAN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91977" y="1220214"/>
            <a:ext cx="2572870" cy="3998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6" name="Group 5"/>
          <p:cNvGrpSpPr/>
          <p:nvPr/>
        </p:nvGrpSpPr>
        <p:grpSpPr>
          <a:xfrm>
            <a:off x="676311" y="1498121"/>
            <a:ext cx="2450519" cy="3438834"/>
            <a:chOff x="795090" y="2113781"/>
            <a:chExt cx="7271081" cy="5058419"/>
          </a:xfrm>
        </p:grpSpPr>
        <p:sp>
          <p:nvSpPr>
            <p:cNvPr id="7" name="Round Diagonal Corner Rectangle 6"/>
            <p:cNvSpPr/>
            <p:nvPr/>
          </p:nvSpPr>
          <p:spPr>
            <a:xfrm rot="20227579">
              <a:off x="795090" y="2196301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1328114" y="2113781"/>
              <a:ext cx="6657901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Pengenalan Projek 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rot="20227579">
              <a:off x="810774" y="2818162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1301721" y="2678077"/>
              <a:ext cx="6122349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Pemilihan projek dan definisi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rot="20227579">
              <a:off x="916150" y="3525753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485248" y="3382524"/>
              <a:ext cx="6553516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Analisis peluang penambahbaikan</a:t>
              </a:r>
            </a:p>
          </p:txBody>
        </p:sp>
        <p:sp>
          <p:nvSpPr>
            <p:cNvPr id="13" name="Round Diagonal Corner Rectangle 12"/>
            <p:cNvSpPr/>
            <p:nvPr/>
          </p:nvSpPr>
          <p:spPr>
            <a:xfrm rot="20227579">
              <a:off x="861094" y="4299119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1385988" y="4051508"/>
              <a:ext cx="6614440" cy="1222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Penyelesaian</a:t>
              </a:r>
              <a:r>
                <a:rPr lang="ms-MY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/ pelaksanaan </a:t>
              </a:r>
              <a:r>
                <a:rPr lang="ms-MY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kreatif dan inovatif</a:t>
              </a:r>
            </a:p>
          </p:txBody>
        </p:sp>
        <p:sp>
          <p:nvSpPr>
            <p:cNvPr id="15" name="Round Diagonal Corner Rectangle 14"/>
            <p:cNvSpPr/>
            <p:nvPr/>
          </p:nvSpPr>
          <p:spPr>
            <a:xfrm rot="20227579">
              <a:off x="907608" y="5242624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432498" y="5244374"/>
              <a:ext cx="6633673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Pemantauan dan penyeragaman</a:t>
              </a:r>
            </a:p>
          </p:txBody>
        </p:sp>
        <p:sp>
          <p:nvSpPr>
            <p:cNvPr id="17" name="Round Diagonal Corner Rectangle 16"/>
            <p:cNvSpPr/>
            <p:nvPr/>
          </p:nvSpPr>
          <p:spPr>
            <a:xfrm rot="20227579">
              <a:off x="905449" y="5968096"/>
              <a:ext cx="53288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1432499" y="5956360"/>
              <a:ext cx="6292790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Pencapaian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dan penciptaan nilai</a:t>
              </a:r>
            </a:p>
          </p:txBody>
        </p:sp>
        <p:sp>
          <p:nvSpPr>
            <p:cNvPr id="19" name="Round Diagonal Corner Rectangle 18"/>
            <p:cNvSpPr/>
            <p:nvPr/>
          </p:nvSpPr>
          <p:spPr>
            <a:xfrm rot="20227579">
              <a:off x="953834" y="678260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" name="TextBox 3"/>
            <p:cNvSpPr txBox="1"/>
            <p:nvPr/>
          </p:nvSpPr>
          <p:spPr>
            <a:xfrm>
              <a:off x="1478722" y="6764743"/>
              <a:ext cx="5643419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Persembahan projek</a:t>
              </a: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875457" y="2803887"/>
            <a:ext cx="2229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1600" dirty="0">
                <a:solidFill>
                  <a:srgbClr val="0070C0"/>
                </a:solidFill>
                <a:latin typeface="Segoe Print" panose="02000600000000000000" pitchFamily="2" charset="0"/>
              </a:rPr>
              <a:t>Penyelesaian</a:t>
            </a:r>
            <a:r>
              <a:rPr lang="ms-MY" sz="16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/ pelaksanaan </a:t>
            </a:r>
            <a:r>
              <a:rPr lang="ms-MY" sz="1600" dirty="0">
                <a:solidFill>
                  <a:srgbClr val="0070C0"/>
                </a:solidFill>
                <a:latin typeface="Segoe Print" panose="02000600000000000000" pitchFamily="2" charset="0"/>
              </a:rPr>
              <a:t>kreatif dan inovatif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822" t="91612" r="16293"/>
          <a:stretch/>
        </p:blipFill>
        <p:spPr>
          <a:xfrm>
            <a:off x="4414232" y="1026458"/>
            <a:ext cx="5656457" cy="82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0222" r="28008" b="57648"/>
          <a:stretch/>
        </p:blipFill>
        <p:spPr>
          <a:xfrm>
            <a:off x="4414232" y="1818543"/>
            <a:ext cx="5074950" cy="309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7-Point Star 23"/>
          <p:cNvSpPr/>
          <p:nvPr/>
        </p:nvSpPr>
        <p:spPr>
          <a:xfrm>
            <a:off x="7096836" y="5010240"/>
            <a:ext cx="2032678" cy="1764847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markah</a:t>
            </a:r>
            <a:endParaRPr lang="ms-MY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4" descr="Image result for implem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610" y="5010240"/>
            <a:ext cx="2726693" cy="18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…KRITERIA PENILAIAN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997174" y="1284525"/>
            <a:ext cx="2572870" cy="3998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6" name="Group 5"/>
          <p:cNvGrpSpPr/>
          <p:nvPr/>
        </p:nvGrpSpPr>
        <p:grpSpPr>
          <a:xfrm>
            <a:off x="1081508" y="1562432"/>
            <a:ext cx="2423504" cy="3438834"/>
            <a:chOff x="795090" y="2113781"/>
            <a:chExt cx="7190925" cy="5058419"/>
          </a:xfrm>
        </p:grpSpPr>
        <p:sp>
          <p:nvSpPr>
            <p:cNvPr id="7" name="Round Diagonal Corner Rectangle 6"/>
            <p:cNvSpPr/>
            <p:nvPr/>
          </p:nvSpPr>
          <p:spPr>
            <a:xfrm rot="20227579">
              <a:off x="795090" y="2196301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1328114" y="2113781"/>
              <a:ext cx="6657901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Pengenalan Projek 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rot="20227579">
              <a:off x="834752" y="2968266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1325699" y="2828181"/>
              <a:ext cx="6122349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Pemilihan projek dan definisi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rot="20227579">
              <a:off x="863400" y="369881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432499" y="3555589"/>
              <a:ext cx="6553516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Analisis peluang penambahbaikan</a:t>
              </a:r>
            </a:p>
          </p:txBody>
        </p:sp>
        <p:sp>
          <p:nvSpPr>
            <p:cNvPr id="13" name="Round Diagonal Corner Rectangle 12"/>
            <p:cNvSpPr/>
            <p:nvPr/>
          </p:nvSpPr>
          <p:spPr>
            <a:xfrm rot="20227579">
              <a:off x="800805" y="4393718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1325699" y="4306677"/>
              <a:ext cx="6614441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Penyelesaian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/ pelaksanaan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kreatif dan inovatif</a:t>
              </a:r>
            </a:p>
          </p:txBody>
        </p:sp>
        <p:sp>
          <p:nvSpPr>
            <p:cNvPr id="15" name="Round Diagonal Corner Rectangle 14"/>
            <p:cNvSpPr/>
            <p:nvPr/>
          </p:nvSpPr>
          <p:spPr>
            <a:xfrm rot="20227579">
              <a:off x="846827" y="5132924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306465" y="4948418"/>
              <a:ext cx="6633674" cy="950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Pemantauan dan penyeragaman</a:t>
              </a:r>
            </a:p>
          </p:txBody>
        </p:sp>
        <p:sp>
          <p:nvSpPr>
            <p:cNvPr id="17" name="Round Diagonal Corner Rectangle 16"/>
            <p:cNvSpPr/>
            <p:nvPr/>
          </p:nvSpPr>
          <p:spPr>
            <a:xfrm rot="20227579">
              <a:off x="905449" y="5968096"/>
              <a:ext cx="53288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1432499" y="5956360"/>
              <a:ext cx="6292790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Pencapaian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dan penciptaan nilai</a:t>
              </a:r>
            </a:p>
          </p:txBody>
        </p:sp>
        <p:sp>
          <p:nvSpPr>
            <p:cNvPr id="19" name="Round Diagonal Corner Rectangle 18"/>
            <p:cNvSpPr/>
            <p:nvPr/>
          </p:nvSpPr>
          <p:spPr>
            <a:xfrm rot="20227579">
              <a:off x="953834" y="678260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" name="TextBox 3"/>
            <p:cNvSpPr txBox="1"/>
            <p:nvPr/>
          </p:nvSpPr>
          <p:spPr>
            <a:xfrm>
              <a:off x="1478722" y="6764743"/>
              <a:ext cx="5643419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Persembahan projek</a:t>
              </a: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1260335" y="3496042"/>
            <a:ext cx="2235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1800" dirty="0">
                <a:solidFill>
                  <a:srgbClr val="0070C0"/>
                </a:solidFill>
                <a:latin typeface="Segoe Print" panose="02000600000000000000" pitchFamily="2" charset="0"/>
              </a:rPr>
              <a:t>Pemantauan dan penyeragaman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41040" r="25478" b="15068"/>
          <a:stretch/>
        </p:blipFill>
        <p:spPr>
          <a:xfrm>
            <a:off x="4653846" y="1044996"/>
            <a:ext cx="4562263" cy="369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7-Point Star 22"/>
          <p:cNvSpPr/>
          <p:nvPr/>
        </p:nvSpPr>
        <p:spPr>
          <a:xfrm>
            <a:off x="7282023" y="4794324"/>
            <a:ext cx="2171297" cy="1914101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markah</a:t>
            </a:r>
            <a:endParaRPr lang="ms-MY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27" y="4710247"/>
            <a:ext cx="2604514" cy="214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…KRITERIA PENILAIAN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776868" y="1284525"/>
            <a:ext cx="2572870" cy="3998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6" name="Group 5"/>
          <p:cNvGrpSpPr/>
          <p:nvPr/>
        </p:nvGrpSpPr>
        <p:grpSpPr>
          <a:xfrm>
            <a:off x="861202" y="1562432"/>
            <a:ext cx="2430035" cy="3438834"/>
            <a:chOff x="795090" y="2113781"/>
            <a:chExt cx="7210303" cy="5058419"/>
          </a:xfrm>
        </p:grpSpPr>
        <p:sp>
          <p:nvSpPr>
            <p:cNvPr id="7" name="Round Diagonal Corner Rectangle 6"/>
            <p:cNvSpPr/>
            <p:nvPr/>
          </p:nvSpPr>
          <p:spPr>
            <a:xfrm rot="20227579">
              <a:off x="795090" y="2196301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1328114" y="2113781"/>
              <a:ext cx="6657901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Pengenalan Projek 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rot="20227579">
              <a:off x="834752" y="2968266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1325699" y="2828181"/>
              <a:ext cx="6122349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Pemilihan projek dan definisi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rot="20227579">
              <a:off x="863400" y="369881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432499" y="3555589"/>
              <a:ext cx="6553516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Analisis peluang penambahbaikan</a:t>
              </a:r>
            </a:p>
          </p:txBody>
        </p:sp>
        <p:sp>
          <p:nvSpPr>
            <p:cNvPr id="13" name="Round Diagonal Corner Rectangle 12"/>
            <p:cNvSpPr/>
            <p:nvPr/>
          </p:nvSpPr>
          <p:spPr>
            <a:xfrm rot="20227579">
              <a:off x="800805" y="4393718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1325699" y="4306677"/>
              <a:ext cx="6614441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Penyelesaian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/ pelaksanaan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kreatif dan inovatif</a:t>
              </a:r>
            </a:p>
          </p:txBody>
        </p:sp>
        <p:sp>
          <p:nvSpPr>
            <p:cNvPr id="15" name="Round Diagonal Corner Rectangle 14"/>
            <p:cNvSpPr/>
            <p:nvPr/>
          </p:nvSpPr>
          <p:spPr>
            <a:xfrm rot="20227579">
              <a:off x="846827" y="5132924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371719" y="5134674"/>
              <a:ext cx="6633674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Pemantauan dan penyeragaman</a:t>
              </a:r>
            </a:p>
          </p:txBody>
        </p:sp>
        <p:sp>
          <p:nvSpPr>
            <p:cNvPr id="17" name="Round Diagonal Corner Rectangle 16"/>
            <p:cNvSpPr/>
            <p:nvPr/>
          </p:nvSpPr>
          <p:spPr>
            <a:xfrm rot="20227579">
              <a:off x="905449" y="5968096"/>
              <a:ext cx="53288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1398640" y="5806732"/>
              <a:ext cx="6292789" cy="950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Pencapaian </a:t>
              </a:r>
              <a:r>
                <a:rPr lang="ms-MY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dan penciptaan nilai</a:t>
              </a:r>
            </a:p>
          </p:txBody>
        </p:sp>
        <p:sp>
          <p:nvSpPr>
            <p:cNvPr id="19" name="Round Diagonal Corner Rectangle 18"/>
            <p:cNvSpPr/>
            <p:nvPr/>
          </p:nvSpPr>
          <p:spPr>
            <a:xfrm rot="20227579">
              <a:off x="953834" y="678260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" name="TextBox 3"/>
            <p:cNvSpPr txBox="1"/>
            <p:nvPr/>
          </p:nvSpPr>
          <p:spPr>
            <a:xfrm>
              <a:off x="1478722" y="6764743"/>
              <a:ext cx="5643419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Persembahan projek</a:t>
              </a: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1054311" y="4072799"/>
            <a:ext cx="2120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18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Pencapaian </a:t>
            </a:r>
            <a:r>
              <a:rPr lang="ms-MY" sz="1800" dirty="0">
                <a:solidFill>
                  <a:srgbClr val="0070C0"/>
                </a:solidFill>
                <a:latin typeface="Segoe Print" panose="02000600000000000000" pitchFamily="2" charset="0"/>
              </a:rPr>
              <a:t>dan penciptaan nilai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07700" y="1070740"/>
            <a:ext cx="5348969" cy="3930526"/>
            <a:chOff x="283106" y="1745117"/>
            <a:chExt cx="3151337" cy="241071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t="83930" r="26744"/>
            <a:stretch/>
          </p:blipFill>
          <p:spPr>
            <a:xfrm>
              <a:off x="283106" y="1745117"/>
              <a:ext cx="3151337" cy="950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t="14111" r="27509" b="40583"/>
            <a:stretch/>
          </p:blipFill>
          <p:spPr>
            <a:xfrm>
              <a:off x="283106" y="2695679"/>
              <a:ext cx="3148571" cy="1460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7-Point Star 24"/>
          <p:cNvSpPr/>
          <p:nvPr/>
        </p:nvSpPr>
        <p:spPr>
          <a:xfrm>
            <a:off x="6714698" y="5001266"/>
            <a:ext cx="2053343" cy="1759106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markah</a:t>
            </a:r>
            <a:endParaRPr lang="ms-MY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09" y="5174462"/>
            <a:ext cx="2584791" cy="161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…KRITERIA PENILAIAN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747295" y="1147205"/>
            <a:ext cx="2572870" cy="3998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6" name="Group 5"/>
          <p:cNvGrpSpPr/>
          <p:nvPr/>
        </p:nvGrpSpPr>
        <p:grpSpPr>
          <a:xfrm>
            <a:off x="831629" y="1425112"/>
            <a:ext cx="2437011" cy="3678342"/>
            <a:chOff x="795090" y="2113781"/>
            <a:chExt cx="7231002" cy="5410728"/>
          </a:xfrm>
        </p:grpSpPr>
        <p:sp>
          <p:nvSpPr>
            <p:cNvPr id="7" name="Round Diagonal Corner Rectangle 6"/>
            <p:cNvSpPr/>
            <p:nvPr/>
          </p:nvSpPr>
          <p:spPr>
            <a:xfrm rot="20227579">
              <a:off x="795090" y="2196301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1328114" y="2113781"/>
              <a:ext cx="6657901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Pengenalan Projek 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rot="20227579">
              <a:off x="834752" y="2968266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1325699" y="2828181"/>
              <a:ext cx="6122349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Pemilihan projek dan definisi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rot="20227579">
              <a:off x="863400" y="369881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432499" y="3555589"/>
              <a:ext cx="6553516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Analisis peluang penambahbaikan</a:t>
              </a:r>
            </a:p>
          </p:txBody>
        </p:sp>
        <p:sp>
          <p:nvSpPr>
            <p:cNvPr id="13" name="Round Diagonal Corner Rectangle 12"/>
            <p:cNvSpPr/>
            <p:nvPr/>
          </p:nvSpPr>
          <p:spPr>
            <a:xfrm rot="20227579">
              <a:off x="800805" y="4393718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1325699" y="4306677"/>
              <a:ext cx="6614441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Penyelesaian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/ pelaksanaan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kreatif dan inovatif</a:t>
              </a:r>
            </a:p>
          </p:txBody>
        </p:sp>
        <p:sp>
          <p:nvSpPr>
            <p:cNvPr id="15" name="Round Diagonal Corner Rectangle 14"/>
            <p:cNvSpPr/>
            <p:nvPr/>
          </p:nvSpPr>
          <p:spPr>
            <a:xfrm rot="20227579">
              <a:off x="846827" y="5132924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392418" y="5044722"/>
              <a:ext cx="6633674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Pemantauan dan penyeragaman</a:t>
              </a:r>
            </a:p>
          </p:txBody>
        </p:sp>
        <p:sp>
          <p:nvSpPr>
            <p:cNvPr id="17" name="Round Diagonal Corner Rectangle 16"/>
            <p:cNvSpPr/>
            <p:nvPr/>
          </p:nvSpPr>
          <p:spPr>
            <a:xfrm rot="20227579">
              <a:off x="905449" y="5968096"/>
              <a:ext cx="53288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1455212" y="5863907"/>
              <a:ext cx="6292789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Pencapaian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dan penciptaan nilai</a:t>
              </a:r>
            </a:p>
          </p:txBody>
        </p:sp>
        <p:sp>
          <p:nvSpPr>
            <p:cNvPr id="19" name="Round Diagonal Corner Rectangle 18"/>
            <p:cNvSpPr/>
            <p:nvPr/>
          </p:nvSpPr>
          <p:spPr>
            <a:xfrm rot="20227579">
              <a:off x="953834" y="678260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" name="TextBox 3"/>
            <p:cNvSpPr txBox="1"/>
            <p:nvPr/>
          </p:nvSpPr>
          <p:spPr>
            <a:xfrm>
              <a:off x="1481780" y="6573776"/>
              <a:ext cx="5966268" cy="950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Persembahan projek</a:t>
              </a: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1060092" y="4457122"/>
            <a:ext cx="2010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1800" dirty="0">
                <a:solidFill>
                  <a:srgbClr val="0070C0"/>
                </a:solidFill>
                <a:latin typeface="Segoe Print" panose="02000600000000000000" pitchFamily="2" charset="0"/>
              </a:rPr>
              <a:t>Persembahan projek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57926" r="27319"/>
          <a:stretch/>
        </p:blipFill>
        <p:spPr>
          <a:xfrm>
            <a:off x="4015776" y="1458957"/>
            <a:ext cx="5640288" cy="2422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7-Point Star 22"/>
          <p:cNvSpPr/>
          <p:nvPr/>
        </p:nvSpPr>
        <p:spPr>
          <a:xfrm>
            <a:off x="5718412" y="4301355"/>
            <a:ext cx="2026311" cy="1956725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markah</a:t>
            </a:r>
            <a:endParaRPr lang="ms-MY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30" y="4591164"/>
            <a:ext cx="3753500" cy="204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1202897"/>
            <a:chOff x="278376" y="1415322"/>
            <a:chExt cx="9774642" cy="1202897"/>
          </a:xfrm>
        </p:grpSpPr>
        <p:sp>
          <p:nvSpPr>
            <p:cNvPr id="31" name="Down Arrow 30"/>
            <p:cNvSpPr/>
            <p:nvPr/>
          </p:nvSpPr>
          <p:spPr>
            <a:xfrm>
              <a:off x="6095316" y="2005309"/>
              <a:ext cx="1638889" cy="61291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KEPUTUSAN PERTANDINGAN </a:t>
              </a:r>
              <a:r>
                <a:rPr lang="en-US" b="1" dirty="0" smtClean="0"/>
                <a:t>ANUGERAH KIK</a:t>
              </a:r>
              <a:endParaRPr lang="en-US" b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103418"/>
            <a:ext cx="2847975" cy="1609725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1792617" y="1629039"/>
            <a:ext cx="65558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53975" lvl="1" indent="-53975"/>
            <a:r>
              <a:rPr lang="ms-MY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Keputusan </a:t>
            </a:r>
            <a:r>
              <a:rPr lang="ms-MY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yang dibuat oleh Panel Penilai adalah </a:t>
            </a:r>
            <a:r>
              <a:rPr lang="ms-MY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muktamad</a:t>
            </a:r>
            <a:r>
              <a:rPr lang="ms-MY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dan sebarang rayuan dan bantahan tidak akan dilayan</a:t>
            </a:r>
            <a:r>
              <a:rPr lang="ms-MY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endParaRPr lang="ms-MY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2" name="Picture 2" descr="https://sp.yimg.com/xj/th?id=OIP.M9e0ee0fbe2c19b2565157c09d2839430o0&amp;pid=15.1&amp;P=0&amp;w=217&amp;h=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382944"/>
            <a:ext cx="2556310" cy="19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p.yimg.com/xj/th?id=OIP.Mee6c6f8880ced0df0ef74a7907eacd76H0&amp;pid=15.1&amp;P=0&amp;w=200&amp;h=1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53" y="1212137"/>
            <a:ext cx="2581569" cy="19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2827288" y="3672597"/>
            <a:ext cx="72038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/>
            <a:r>
              <a:rPr lang="ms-MY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Keputusan </a:t>
            </a:r>
            <a:r>
              <a:rPr lang="ms-MY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kaedah </a:t>
            </a:r>
            <a:r>
              <a:rPr lang="ms-MY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pelaksanaan/penilaian adalah </a:t>
            </a:r>
            <a:r>
              <a:rPr lang="ms-MY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bergantung kepada status pelaksanaan yang terkini </a:t>
            </a:r>
            <a:r>
              <a:rPr lang="ms-MY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dan boleh dipinda oleh Jawatankuasa Fasilitator KIK UPM </a:t>
            </a:r>
            <a:endParaRPr lang="ms-MY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"/>
            <a:ext cx="12192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5760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/>
                <a:cs typeface="Times New Roman"/>
              </a:rPr>
              <a:t>Terima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cs typeface="Times New Roman"/>
              </a:rPr>
              <a:t>Kasih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| </a:t>
            </a:r>
            <a:r>
              <a:rPr lang="en-US" sz="3600" i="1" dirty="0">
                <a:solidFill>
                  <a:prstClr val="black"/>
                </a:solidFill>
                <a:latin typeface="Times New Roman"/>
                <a:cs typeface="Times New Roman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39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mage result for continuous impr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85" y="4844814"/>
            <a:ext cx="3277657" cy="14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69" y="1897052"/>
            <a:ext cx="2398468" cy="15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 Diagonal Corner Rectangle 19"/>
          <p:cNvSpPr/>
          <p:nvPr/>
        </p:nvSpPr>
        <p:spPr>
          <a:xfrm rot="20227579">
            <a:off x="1644765" y="2061709"/>
            <a:ext cx="523130" cy="40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5751" y="1838020"/>
            <a:ext cx="5723293" cy="2063535"/>
            <a:chOff x="2255751" y="1838020"/>
            <a:chExt cx="5723293" cy="2063535"/>
          </a:xfrm>
        </p:grpSpPr>
        <p:sp>
          <p:nvSpPr>
            <p:cNvPr id="19" name="Rektangel 19"/>
            <p:cNvSpPr>
              <a:spLocks noChangeArrowheads="1"/>
            </p:cNvSpPr>
            <p:nvPr/>
          </p:nvSpPr>
          <p:spPr bwMode="auto">
            <a:xfrm>
              <a:off x="2255751" y="1838021"/>
              <a:ext cx="5723293" cy="2063534"/>
            </a:xfrm>
            <a:prstGeom prst="round2DiagRect">
              <a:avLst>
                <a:gd name="adj1" fmla="val 0"/>
                <a:gd name="adj2" fmla="val 25599"/>
              </a:avLst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22" name="TextBox 3"/>
            <p:cNvSpPr txBox="1"/>
            <p:nvPr/>
          </p:nvSpPr>
          <p:spPr>
            <a:xfrm>
              <a:off x="2559163" y="1838020"/>
              <a:ext cx="5182956" cy="1877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Memberi </a:t>
              </a:r>
              <a:r>
                <a:rPr lang="ms-MY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penghargaan</a:t>
              </a: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dan </a:t>
              </a:r>
              <a:r>
                <a:rPr lang="ms-MY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pengiktirafan</a:t>
              </a: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kepada </a:t>
              </a:r>
              <a:r>
                <a:rPr lang="ms-MY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pekerja </a:t>
              </a: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yang terlibat dengan memberi peluang kepada kumpulan KIK menyampaikan idea dan kreativiti</a:t>
              </a:r>
              <a:endParaRPr lang="ms-MY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23" name="Picture 2" descr="https://sp.yimg.com/xj/th?id=OIP.Meff8d5a4115a8d315f1529eab814308fo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2603928"/>
            <a:ext cx="1357152" cy="17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 rot="20227579">
            <a:off x="4761744" y="4640080"/>
            <a:ext cx="523130" cy="40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43886" y="4374127"/>
            <a:ext cx="5723293" cy="1662608"/>
            <a:chOff x="5343886" y="4374127"/>
            <a:chExt cx="5723293" cy="1662608"/>
          </a:xfrm>
        </p:grpSpPr>
        <p:sp>
          <p:nvSpPr>
            <p:cNvPr id="26" name="Rektangel 19"/>
            <p:cNvSpPr>
              <a:spLocks noChangeArrowheads="1"/>
            </p:cNvSpPr>
            <p:nvPr/>
          </p:nvSpPr>
          <p:spPr bwMode="auto">
            <a:xfrm>
              <a:off x="5343886" y="4374127"/>
              <a:ext cx="5723293" cy="1662608"/>
            </a:xfrm>
            <a:prstGeom prst="round2DiagRect">
              <a:avLst>
                <a:gd name="adj1" fmla="val 0"/>
                <a:gd name="adj2" fmla="val 25599"/>
              </a:avLst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29" name="TextBox 3"/>
            <p:cNvSpPr txBox="1"/>
            <p:nvPr/>
          </p:nvSpPr>
          <p:spPr>
            <a:xfrm>
              <a:off x="5579424" y="4477362"/>
              <a:ext cx="525658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Meyakinkan PTJ di UPM bahawa KIK dapat membantu </a:t>
              </a:r>
              <a:r>
                <a:rPr lang="ms-MY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menyelesaikan masalah berkaitan kerja</a:t>
              </a: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dan seterusnya membuat penambahbaikan secara berterusan;</a:t>
              </a:r>
              <a:endParaRPr lang="ms-MY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33730" y="104168"/>
            <a:ext cx="8278670" cy="1248090"/>
            <a:chOff x="278376" y="1415322"/>
            <a:chExt cx="9774642" cy="1248090"/>
          </a:xfrm>
        </p:grpSpPr>
        <p:sp>
          <p:nvSpPr>
            <p:cNvPr id="31" name="Down Arrow 30"/>
            <p:cNvSpPr/>
            <p:nvPr/>
          </p:nvSpPr>
          <p:spPr>
            <a:xfrm>
              <a:off x="5570208" y="1960116"/>
              <a:ext cx="1497725" cy="70329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OBJEKTIF </a:t>
              </a:r>
              <a:r>
                <a:rPr lang="en-US" b="1" dirty="0" smtClean="0"/>
                <a:t>ANUGERAH KIK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2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1244827"/>
            <a:chOff x="278376" y="1415322"/>
            <a:chExt cx="9774642" cy="1244827"/>
          </a:xfrm>
        </p:grpSpPr>
        <p:sp>
          <p:nvSpPr>
            <p:cNvPr id="31" name="Down Arrow 30"/>
            <p:cNvSpPr/>
            <p:nvPr/>
          </p:nvSpPr>
          <p:spPr>
            <a:xfrm>
              <a:off x="5586863" y="1956853"/>
              <a:ext cx="1497725" cy="70329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OBJEKTIF </a:t>
              </a:r>
              <a:r>
                <a:rPr lang="en-US" b="1" dirty="0" smtClean="0"/>
                <a:t>ANUGERAH KIK</a:t>
              </a:r>
              <a:endParaRPr lang="en-US" b="1" dirty="0"/>
            </a:p>
          </p:txBody>
        </p:sp>
      </p:grpSp>
      <p:sp>
        <p:nvSpPr>
          <p:cNvPr id="16" name="Round Diagonal Corner Rectangle 15"/>
          <p:cNvSpPr/>
          <p:nvPr/>
        </p:nvSpPr>
        <p:spPr>
          <a:xfrm rot="20227579">
            <a:off x="1428327" y="1590397"/>
            <a:ext cx="523130" cy="40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3730" y="1359536"/>
            <a:ext cx="3888432" cy="1411384"/>
            <a:chOff x="2033730" y="1359536"/>
            <a:chExt cx="3888432" cy="1411384"/>
          </a:xfrm>
        </p:grpSpPr>
        <p:sp>
          <p:nvSpPr>
            <p:cNvPr id="15" name="Rektangel 19"/>
            <p:cNvSpPr>
              <a:spLocks noChangeArrowheads="1"/>
            </p:cNvSpPr>
            <p:nvPr/>
          </p:nvSpPr>
          <p:spPr bwMode="auto">
            <a:xfrm>
              <a:off x="2033730" y="1359536"/>
              <a:ext cx="3888432" cy="1411384"/>
            </a:xfrm>
            <a:prstGeom prst="round2DiagRect">
              <a:avLst>
                <a:gd name="adj1" fmla="val 0"/>
                <a:gd name="adj2" fmla="val 25599"/>
              </a:avLst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21" name="TextBox 3"/>
            <p:cNvSpPr txBox="1"/>
            <p:nvPr/>
          </p:nvSpPr>
          <p:spPr>
            <a:xfrm>
              <a:off x="2283887" y="1504826"/>
              <a:ext cx="338323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Menjadikan KIK sebagai </a:t>
              </a:r>
              <a:r>
                <a:rPr lang="ms-MY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landasan budaya kerja berkualiti</a:t>
              </a:r>
              <a:endParaRPr lang="ms-MY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5" name="Round Diagonal Corner Rectangle 24"/>
          <p:cNvSpPr/>
          <p:nvPr/>
        </p:nvSpPr>
        <p:spPr>
          <a:xfrm rot="20227579">
            <a:off x="2790132" y="3607151"/>
            <a:ext cx="523130" cy="40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74" y="3391998"/>
            <a:ext cx="3394056" cy="2206472"/>
            <a:chOff x="3372274" y="3391998"/>
            <a:chExt cx="3394056" cy="2206472"/>
          </a:xfrm>
        </p:grpSpPr>
        <p:sp>
          <p:nvSpPr>
            <p:cNvPr id="24" name="Rektangel 19"/>
            <p:cNvSpPr>
              <a:spLocks noChangeArrowheads="1"/>
            </p:cNvSpPr>
            <p:nvPr/>
          </p:nvSpPr>
          <p:spPr bwMode="auto">
            <a:xfrm>
              <a:off x="3372274" y="3391998"/>
              <a:ext cx="3324969" cy="2206472"/>
            </a:xfrm>
            <a:prstGeom prst="round2DiagRect">
              <a:avLst>
                <a:gd name="adj1" fmla="val 0"/>
                <a:gd name="adj2" fmla="val 25599"/>
              </a:avLst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ms-MY" sz="22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3583957" y="3419717"/>
              <a:ext cx="3182373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Mengenalpasti </a:t>
              </a:r>
              <a:r>
                <a:rPr lang="ms-MY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wakil KIK Universiti </a:t>
              </a:r>
              <a:r>
                <a:rPr lang="ms-MY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 pertandingan KIK di peringkat yang lebih tinggi pada masa akan datang</a:t>
              </a:r>
              <a:endParaRPr lang="ms-MY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681" y="1465645"/>
            <a:ext cx="2023188" cy="15154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362" y="3332731"/>
            <a:ext cx="4239652" cy="3289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8519" r="18519" b="15802"/>
          <a:stretch/>
        </p:blipFill>
        <p:spPr>
          <a:xfrm rot="613747">
            <a:off x="8864598" y="1515058"/>
            <a:ext cx="2660373" cy="201086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7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1202897"/>
            <a:chOff x="278376" y="1415322"/>
            <a:chExt cx="9774642" cy="1202897"/>
          </a:xfrm>
        </p:grpSpPr>
        <p:sp>
          <p:nvSpPr>
            <p:cNvPr id="31" name="Down Arrow 30"/>
            <p:cNvSpPr/>
            <p:nvPr/>
          </p:nvSpPr>
          <p:spPr>
            <a:xfrm>
              <a:off x="6095316" y="2005309"/>
              <a:ext cx="1638889" cy="61291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PENYERTAAN </a:t>
              </a:r>
              <a:r>
                <a:rPr lang="en-US" b="1" dirty="0" smtClean="0"/>
                <a:t>ANUGERAH KIK</a:t>
              </a:r>
              <a:endParaRPr lang="en-US" b="1" dirty="0"/>
            </a:p>
          </p:txBody>
        </p:sp>
      </p:grpSp>
      <p:sp>
        <p:nvSpPr>
          <p:cNvPr id="35" name="Rektangel 19"/>
          <p:cNvSpPr>
            <a:spLocks noChangeArrowheads="1"/>
          </p:cNvSpPr>
          <p:nvPr/>
        </p:nvSpPr>
        <p:spPr bwMode="auto">
          <a:xfrm>
            <a:off x="973667" y="1748470"/>
            <a:ext cx="6273294" cy="229286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ms-MY" sz="2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1043525" y="1856936"/>
            <a:ext cx="591688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s-MY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Penyertaan </a:t>
            </a:r>
            <a:endParaRPr lang="ms-MY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ms-MY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Anugerah KIK adalah </a:t>
            </a:r>
            <a:r>
              <a:rPr lang="ms-MY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terbuka kepada semua kumpulan KIK </a:t>
            </a:r>
            <a:r>
              <a:rPr lang="ms-MY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diwujudkan di setiap Pusat Tanggungjawab (PTJ) di Universiti Putra Malaysia</a:t>
            </a:r>
            <a:endParaRPr lang="ms-MY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14" y="4500156"/>
            <a:ext cx="3588586" cy="23578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" y="4725213"/>
            <a:ext cx="2943225" cy="15525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362" y="1613723"/>
            <a:ext cx="243503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06298" y="113312"/>
            <a:ext cx="8278670" cy="773656"/>
            <a:chOff x="278376" y="1415322"/>
            <a:chExt cx="9774642" cy="1248090"/>
          </a:xfrm>
        </p:grpSpPr>
        <p:sp>
          <p:nvSpPr>
            <p:cNvPr id="31" name="Down Arrow 30"/>
            <p:cNvSpPr/>
            <p:nvPr/>
          </p:nvSpPr>
          <p:spPr>
            <a:xfrm>
              <a:off x="6710707" y="1960117"/>
              <a:ext cx="991108" cy="70329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…PENYERTAAN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10" name="Rektangel 19"/>
          <p:cNvSpPr>
            <a:spLocks noChangeArrowheads="1"/>
          </p:cNvSpPr>
          <p:nvPr/>
        </p:nvSpPr>
        <p:spPr bwMode="auto">
          <a:xfrm>
            <a:off x="1938584" y="1224671"/>
            <a:ext cx="3240360" cy="2120788"/>
          </a:xfrm>
          <a:prstGeom prst="round2DiagRect">
            <a:avLst>
              <a:gd name="adj1" fmla="val 0"/>
              <a:gd name="adj2" fmla="val 3227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ms-MY" sz="2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047576" y="1403273"/>
            <a:ext cx="28879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71463" indent="-271463">
              <a:defRPr/>
            </a:pPr>
            <a:r>
              <a:rPr lang="ms-MY" sz="2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>1</a:t>
            </a:r>
            <a:r>
              <a:rPr lang="ms-MY" sz="2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. </a:t>
            </a:r>
            <a:r>
              <a:rPr lang="ms-MY" sz="2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>Borang Pendaftaran/ Pengemaskinian Kumpulan Inovatif dan Kreatif (KIK)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6" y="1224671"/>
            <a:ext cx="3059104" cy="33981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33" y="2601340"/>
            <a:ext cx="3023962" cy="3744208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2716651" y="3649228"/>
            <a:ext cx="15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71463" indent="-271463" algn="ctr">
              <a:defRPr/>
            </a:pPr>
            <a:r>
              <a:rPr lang="ms-MY" sz="2800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  <a:t>dan  </a:t>
            </a:r>
            <a:endParaRPr lang="ms-MY" sz="280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5" name="Rektangel 19"/>
          <p:cNvSpPr>
            <a:spLocks noChangeArrowheads="1"/>
          </p:cNvSpPr>
          <p:nvPr/>
        </p:nvSpPr>
        <p:spPr bwMode="auto">
          <a:xfrm>
            <a:off x="2134271" y="4357347"/>
            <a:ext cx="2880320" cy="1584176"/>
          </a:xfrm>
          <a:prstGeom prst="round2DiagRect">
            <a:avLst>
              <a:gd name="adj1" fmla="val 0"/>
              <a:gd name="adj2" fmla="val 3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ms-MY" sz="2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2253756" y="4641603"/>
            <a:ext cx="2681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71463" indent="-271463">
              <a:defRPr/>
            </a:pPr>
            <a:r>
              <a:rPr lang="ms-MY" sz="2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>2</a:t>
            </a:r>
            <a:r>
              <a:rPr lang="ms-MY" sz="2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. </a:t>
            </a:r>
            <a:r>
              <a:rPr lang="ms-MY" sz="20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>Borang </a:t>
            </a:r>
            <a:r>
              <a:rPr lang="ms-MY" sz="20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>Kemajuan Projek KIK UPM</a:t>
            </a:r>
            <a:endParaRPr lang="ms-MY" sz="20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1248090"/>
            <a:chOff x="278376" y="1415322"/>
            <a:chExt cx="9774642" cy="1248090"/>
          </a:xfrm>
        </p:grpSpPr>
        <p:sp>
          <p:nvSpPr>
            <p:cNvPr id="31" name="Down Arrow 30"/>
            <p:cNvSpPr/>
            <p:nvPr/>
          </p:nvSpPr>
          <p:spPr>
            <a:xfrm>
              <a:off x="6710707" y="1960116"/>
              <a:ext cx="1497725" cy="70329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KAEDAH PELAKSANAAN </a:t>
              </a:r>
              <a:r>
                <a:rPr lang="en-US" b="1" dirty="0" smtClean="0"/>
                <a:t>ANUGERAH KIK</a:t>
              </a:r>
              <a:endParaRPr lang="en-US" b="1" dirty="0"/>
            </a:p>
          </p:txBody>
        </p:sp>
      </p:grpSp>
      <p:sp>
        <p:nvSpPr>
          <p:cNvPr id="14" name="TextBox 3"/>
          <p:cNvSpPr txBox="1"/>
          <p:nvPr/>
        </p:nvSpPr>
        <p:spPr>
          <a:xfrm>
            <a:off x="1106654" y="1370170"/>
            <a:ext cx="96924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806450" lvl="1" indent="-806450"/>
            <a:r>
              <a:rPr lang="ms-MY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	Penilaian </a:t>
            </a:r>
            <a:r>
              <a:rPr lang="ms-MY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KIK dibuat berdasarkan </a:t>
            </a:r>
            <a:endParaRPr lang="ms-MY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  <a:p>
            <a:pPr marL="806450" lvl="1" indent="-273050"/>
            <a:r>
              <a:rPr lang="ms-MY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	7 </a:t>
            </a:r>
            <a:r>
              <a:rPr lang="ms-MY" sz="2800" dirty="0">
                <a:solidFill>
                  <a:srgbClr val="FF0000"/>
                </a:solidFill>
                <a:latin typeface="Segoe Print" panose="02000600000000000000" pitchFamily="2" charset="0"/>
              </a:rPr>
              <a:t>kriteria </a:t>
            </a:r>
            <a:r>
              <a:rPr lang="ms-MY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yang telah ditetapkan, selaras </a:t>
            </a:r>
            <a:r>
              <a:rPr lang="ms-MY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 dengan </a:t>
            </a:r>
            <a:r>
              <a:rPr lang="ms-MY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kriteria penilaian oleh pihak INTAN, MAMPU dan </a:t>
            </a:r>
            <a:r>
              <a:rPr lang="ms-MY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MPC:</a:t>
            </a:r>
            <a:endParaRPr lang="ms-MY" sz="2000" dirty="0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 rot="20227579">
            <a:off x="2136339" y="2717224"/>
            <a:ext cx="477889" cy="338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2656611" y="2636912"/>
            <a:ext cx="3628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Pengenalan Projek  </a:t>
            </a:r>
            <a:endParaRPr lang="ms-MY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 rot="20227579">
            <a:off x="2136339" y="3249462"/>
            <a:ext cx="477889" cy="338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2656611" y="3152583"/>
            <a:ext cx="472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Pemilihan projek dan definisi</a:t>
            </a:r>
            <a:r>
              <a:rPr lang="ms-MY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endParaRPr lang="ms-MY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 rot="20227579">
            <a:off x="2131720" y="3764409"/>
            <a:ext cx="477889" cy="338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2656611" y="3655156"/>
            <a:ext cx="5643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Analisis peluang penambahbaikan</a:t>
            </a:r>
          </a:p>
        </p:txBody>
      </p:sp>
      <p:sp>
        <p:nvSpPr>
          <p:cNvPr id="33" name="Round Diagonal Corner Rectangle 32"/>
          <p:cNvSpPr/>
          <p:nvPr/>
        </p:nvSpPr>
        <p:spPr>
          <a:xfrm rot="20227579">
            <a:off x="2131720" y="4240110"/>
            <a:ext cx="477889" cy="338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TextBox 3"/>
          <p:cNvSpPr txBox="1"/>
          <p:nvPr/>
        </p:nvSpPr>
        <p:spPr>
          <a:xfrm>
            <a:off x="2656611" y="4153069"/>
            <a:ext cx="6292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Penyelesaian/pelaksanaan kreatif dan inovatif</a:t>
            </a:r>
          </a:p>
        </p:txBody>
      </p:sp>
      <p:sp>
        <p:nvSpPr>
          <p:cNvPr id="35" name="Round Diagonal Corner Rectangle 34"/>
          <p:cNvSpPr/>
          <p:nvPr/>
        </p:nvSpPr>
        <p:spPr>
          <a:xfrm rot="20227579">
            <a:off x="2131720" y="4749874"/>
            <a:ext cx="477889" cy="338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2656611" y="4671723"/>
            <a:ext cx="6024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Pemantauan dan penyeragaman</a:t>
            </a:r>
          </a:p>
        </p:txBody>
      </p:sp>
      <p:sp>
        <p:nvSpPr>
          <p:cNvPr id="37" name="Round Diagonal Corner Rectangle 36"/>
          <p:cNvSpPr/>
          <p:nvPr/>
        </p:nvSpPr>
        <p:spPr>
          <a:xfrm rot="20227579">
            <a:off x="2131720" y="5266239"/>
            <a:ext cx="477889" cy="338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TextBox 3"/>
          <p:cNvSpPr txBox="1"/>
          <p:nvPr/>
        </p:nvSpPr>
        <p:spPr>
          <a:xfrm>
            <a:off x="2656611" y="5167961"/>
            <a:ext cx="5643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Pencapaian </a:t>
            </a:r>
            <a:r>
              <a:rPr lang="ms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dan penciptaan nilai</a:t>
            </a:r>
          </a:p>
        </p:txBody>
      </p:sp>
      <p:sp>
        <p:nvSpPr>
          <p:cNvPr id="39" name="Round Diagonal Corner Rectangle 38"/>
          <p:cNvSpPr/>
          <p:nvPr/>
        </p:nvSpPr>
        <p:spPr>
          <a:xfrm rot="20227579">
            <a:off x="2131720" y="5793804"/>
            <a:ext cx="477889" cy="338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2656611" y="5696040"/>
            <a:ext cx="5643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Persembahan projek</a:t>
            </a:r>
          </a:p>
        </p:txBody>
      </p:sp>
    </p:spTree>
    <p:extLst>
      <p:ext uri="{BB962C8B-B14F-4D97-AF65-F5344CB8AC3E}">
        <p14:creationId xmlns:p14="http://schemas.microsoft.com/office/powerpoint/2010/main" val="32502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1" grpId="0" animBg="1"/>
      <p:bldP spid="24" grpId="0"/>
      <p:bldP spid="25" grpId="0" animBg="1"/>
      <p:bldP spid="27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…KAEDAH PELAKSANAAN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20" name="TextBox 3"/>
          <p:cNvSpPr txBox="1"/>
          <p:nvPr/>
        </p:nvSpPr>
        <p:spPr>
          <a:xfrm>
            <a:off x="911853" y="1062189"/>
            <a:ext cx="10522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/>
            <a:r>
              <a:rPr lang="ms-MY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Semua </a:t>
            </a:r>
            <a:r>
              <a:rPr lang="ms-MY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KIK PTJ yang berdaftar akan </a:t>
            </a:r>
            <a:r>
              <a:rPr lang="ms-MY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membuat </a:t>
            </a:r>
            <a:r>
              <a:rPr lang="ms-MY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pembentangan projek</a:t>
            </a:r>
            <a:r>
              <a:rPr lang="ms-MY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ms-MY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dalam tempoh yang ditetapkan iaitu 20 minit pembentangan &amp; 5 minit sesi soal jawab.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6600"/>
            <a:ext cx="4394906" cy="1345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48" y="4781574"/>
            <a:ext cx="3707904" cy="2076426"/>
          </a:xfrm>
          <a:prstGeom prst="rect">
            <a:avLst/>
          </a:prstGeom>
        </p:spPr>
      </p:pic>
      <p:sp>
        <p:nvSpPr>
          <p:cNvPr id="26" name="TextBox 3"/>
          <p:cNvSpPr txBox="1"/>
          <p:nvPr/>
        </p:nvSpPr>
        <p:spPr>
          <a:xfrm>
            <a:off x="2635498" y="4319909"/>
            <a:ext cx="6591658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806450" lvl="1" indent="-806450"/>
            <a:r>
              <a:rPr lang="ms-MY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Penilaian pada bulan Oktober 2018</a:t>
            </a:r>
            <a:endParaRPr lang="ms-MY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911853" y="2541670"/>
            <a:ext cx="106887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/>
            <a:r>
              <a:rPr lang="ms-MY" sz="2400" dirty="0" smtClean="0">
                <a:solidFill>
                  <a:schemeClr val="bg1">
                    <a:lumMod val="50000"/>
                  </a:schemeClr>
                </a:solidFill>
                <a:latin typeface="Segoe Print" panose="02000600000000000000" pitchFamily="2" charset="0"/>
              </a:rPr>
              <a:t>Projek akan dinilai oleh </a:t>
            </a:r>
            <a:r>
              <a:rPr lang="ms-MY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Fasilitator </a:t>
            </a:r>
            <a:r>
              <a:rPr lang="ms-MY" sz="2800" dirty="0">
                <a:solidFill>
                  <a:srgbClr val="FF0000"/>
                </a:solidFill>
                <a:latin typeface="Segoe Print" panose="02000600000000000000" pitchFamily="2" charset="0"/>
              </a:rPr>
              <a:t>KIK UPM </a:t>
            </a:r>
            <a:r>
              <a:rPr lang="ms-MY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selaku Panel Penilai </a:t>
            </a:r>
            <a:r>
              <a:rPr lang="ms-MY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berdasarkan </a:t>
            </a:r>
            <a:r>
              <a:rPr lang="ms-MY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tujuh (7) kriteria penilaian </a:t>
            </a:r>
            <a:r>
              <a:rPr lang="ms-MY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yang diguna pakai semasa </a:t>
            </a:r>
            <a:r>
              <a:rPr lang="ms-MY" sz="2400" dirty="0">
                <a:solidFill>
                  <a:srgbClr val="FF0000"/>
                </a:solidFill>
                <a:latin typeface="Segoe Print" panose="02000600000000000000" pitchFamily="2" charset="0"/>
              </a:rPr>
              <a:t>Konvensyen KIK peringkat </a:t>
            </a:r>
            <a:r>
              <a:rPr lang="ms-MY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Universiti </a:t>
            </a:r>
            <a:r>
              <a:rPr lang="ms-MY" sz="2400" dirty="0">
                <a:solidFill>
                  <a:srgbClr val="FF0000"/>
                </a:solidFill>
                <a:latin typeface="Segoe Print" panose="02000600000000000000" pitchFamily="2" charset="0"/>
              </a:rPr>
              <a:t>Awam</a:t>
            </a:r>
            <a:r>
              <a:rPr lang="ms-MY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70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1248090"/>
            <a:chOff x="278376" y="1415322"/>
            <a:chExt cx="9774642" cy="1248090"/>
          </a:xfrm>
        </p:grpSpPr>
        <p:sp>
          <p:nvSpPr>
            <p:cNvPr id="31" name="Down Arrow 30"/>
            <p:cNvSpPr/>
            <p:nvPr/>
          </p:nvSpPr>
          <p:spPr>
            <a:xfrm>
              <a:off x="6710707" y="1960116"/>
              <a:ext cx="1497725" cy="703296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8964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KRITERIA PENILAIAN </a:t>
              </a:r>
              <a:r>
                <a:rPr lang="en-US" b="1" dirty="0" smtClean="0"/>
                <a:t>ANUGERAH KIK</a:t>
              </a:r>
              <a:endParaRPr lang="en-US" b="1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4" y="1174563"/>
            <a:ext cx="3719856" cy="491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48" y="1174563"/>
            <a:ext cx="3706554" cy="509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20" y="2497961"/>
            <a:ext cx="4343400" cy="32229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75873" y="1770376"/>
            <a:ext cx="40908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ms-MY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1</a:t>
            </a:r>
            <a:endParaRPr lang="ms-MY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873" y="2850824"/>
            <a:ext cx="40908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ms-MY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2</a:t>
            </a:r>
            <a:endParaRPr lang="ms-MY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873" y="4422591"/>
            <a:ext cx="40908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ms-MY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3</a:t>
            </a:r>
            <a:endParaRPr lang="ms-MY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43" y="5720872"/>
            <a:ext cx="40908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ms-MY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4</a:t>
            </a:r>
            <a:endParaRPr lang="ms-MY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2864" y="3472874"/>
            <a:ext cx="40908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ms-MY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5</a:t>
            </a:r>
            <a:endParaRPr lang="ms-MY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2864" y="5558279"/>
            <a:ext cx="40908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ms-MY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6</a:t>
            </a:r>
            <a:endParaRPr lang="ms-MY" sz="24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5723" y="4601822"/>
            <a:ext cx="40908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ms-MY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7</a:t>
            </a:r>
            <a:endParaRPr lang="ms-MY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3730" y="104168"/>
            <a:ext cx="8278670" cy="777439"/>
            <a:chOff x="278376" y="1415322"/>
            <a:chExt cx="9774642" cy="777439"/>
          </a:xfrm>
        </p:grpSpPr>
        <p:sp>
          <p:nvSpPr>
            <p:cNvPr id="31" name="Down Arrow 30"/>
            <p:cNvSpPr/>
            <p:nvPr/>
          </p:nvSpPr>
          <p:spPr>
            <a:xfrm>
              <a:off x="7153357" y="1727471"/>
              <a:ext cx="1207035" cy="46529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376" y="1415322"/>
              <a:ext cx="9774642" cy="5447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PERINCIAN MARKAH </a:t>
              </a:r>
              <a:r>
                <a:rPr lang="en-US" sz="1400" b="1" dirty="0" smtClean="0"/>
                <a:t>ANUGERAH KIK</a:t>
              </a:r>
              <a:endParaRPr lang="en-US" sz="14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675211" y="1240628"/>
            <a:ext cx="2572870" cy="3998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10" name="Group 9"/>
          <p:cNvGrpSpPr/>
          <p:nvPr/>
        </p:nvGrpSpPr>
        <p:grpSpPr>
          <a:xfrm>
            <a:off x="852226" y="1518185"/>
            <a:ext cx="2430035" cy="3438834"/>
            <a:chOff x="795090" y="2113781"/>
            <a:chExt cx="7210303" cy="5058419"/>
          </a:xfrm>
        </p:grpSpPr>
        <p:sp>
          <p:nvSpPr>
            <p:cNvPr id="11" name="Round Diagonal Corner Rectangle 10"/>
            <p:cNvSpPr/>
            <p:nvPr/>
          </p:nvSpPr>
          <p:spPr>
            <a:xfrm rot="20227579">
              <a:off x="795090" y="2196301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328114" y="2113781"/>
              <a:ext cx="6657901" cy="4980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Pengenalan Projek  </a:t>
              </a:r>
              <a:endParaRPr lang="ms-MY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 rot="20227579">
              <a:off x="834752" y="2968266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1325699" y="2828181"/>
              <a:ext cx="6122349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Pemilihan projek dan definisi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 </a:t>
              </a:r>
              <a:endParaRPr lang="ms-MY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 rot="20227579">
              <a:off x="863400" y="369881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432499" y="3555589"/>
              <a:ext cx="6553516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Analisis peluang penambahbaikan</a:t>
              </a:r>
            </a:p>
          </p:txBody>
        </p:sp>
        <p:sp>
          <p:nvSpPr>
            <p:cNvPr id="17" name="Round Diagonal Corner Rectangle 16"/>
            <p:cNvSpPr/>
            <p:nvPr/>
          </p:nvSpPr>
          <p:spPr>
            <a:xfrm rot="20227579">
              <a:off x="800805" y="4393718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1325699" y="4306677"/>
              <a:ext cx="6614441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Penyelesaian</a:t>
              </a: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/ pelaksanaan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kreatif dan inovatif</a:t>
              </a:r>
            </a:p>
          </p:txBody>
        </p:sp>
        <p:sp>
          <p:nvSpPr>
            <p:cNvPr id="19" name="Round Diagonal Corner Rectangle 18"/>
            <p:cNvSpPr/>
            <p:nvPr/>
          </p:nvSpPr>
          <p:spPr>
            <a:xfrm rot="20227579">
              <a:off x="846827" y="5132924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1" name="TextBox 3"/>
            <p:cNvSpPr txBox="1"/>
            <p:nvPr/>
          </p:nvSpPr>
          <p:spPr>
            <a:xfrm>
              <a:off x="1371719" y="5134674"/>
              <a:ext cx="6633674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Pemantauan dan penyeragaman</a:t>
              </a:r>
            </a:p>
          </p:txBody>
        </p:sp>
        <p:sp>
          <p:nvSpPr>
            <p:cNvPr id="24" name="Round Diagonal Corner Rectangle 23"/>
            <p:cNvSpPr/>
            <p:nvPr/>
          </p:nvSpPr>
          <p:spPr>
            <a:xfrm rot="20227579">
              <a:off x="905449" y="5968096"/>
              <a:ext cx="53288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5" name="TextBox 3"/>
            <p:cNvSpPr txBox="1"/>
            <p:nvPr/>
          </p:nvSpPr>
          <p:spPr>
            <a:xfrm>
              <a:off x="1432499" y="5956360"/>
              <a:ext cx="6292790" cy="679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Pencapaian </a:t>
              </a: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dan penciptaan nilai</a:t>
              </a:r>
            </a:p>
          </p:txBody>
        </p:sp>
        <p:sp>
          <p:nvSpPr>
            <p:cNvPr id="27" name="Round Diagonal Corner Rectangle 26"/>
            <p:cNvSpPr/>
            <p:nvPr/>
          </p:nvSpPr>
          <p:spPr>
            <a:xfrm rot="20227579">
              <a:off x="953834" y="6782607"/>
              <a:ext cx="477891" cy="33851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8" name="TextBox 3"/>
            <p:cNvSpPr txBox="1"/>
            <p:nvPr/>
          </p:nvSpPr>
          <p:spPr>
            <a:xfrm>
              <a:off x="1478722" y="6764743"/>
              <a:ext cx="5643419" cy="40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3200" b="1" kern="1200">
                  <a:solidFill>
                    <a:srgbClr val="3333C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ms-MY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rPr>
                <a:t>Persembahan projek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1702" r="27724" b="74528"/>
          <a:stretch/>
        </p:blipFill>
        <p:spPr>
          <a:xfrm>
            <a:off x="4309453" y="1301542"/>
            <a:ext cx="5760640" cy="2744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2" descr="Image result for group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98" y="4949089"/>
            <a:ext cx="2548493" cy="19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7-Point Star 33"/>
          <p:cNvSpPr/>
          <p:nvPr/>
        </p:nvSpPr>
        <p:spPr>
          <a:xfrm>
            <a:off x="6988698" y="4318347"/>
            <a:ext cx="2590800" cy="2362200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markah</a:t>
            </a:r>
            <a:endParaRPr lang="ms-MY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"/>
          <p:cNvSpPr txBox="1"/>
          <p:nvPr/>
        </p:nvSpPr>
        <p:spPr>
          <a:xfrm>
            <a:off x="1038398" y="1525053"/>
            <a:ext cx="2243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16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Pengenalan Projek  </a:t>
            </a:r>
            <a:endParaRPr lang="ms-MY" sz="16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578</Words>
  <Application>Microsoft Office PowerPoint</Application>
  <PresentationFormat>Widescreen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ROZI</cp:lastModifiedBy>
  <cp:revision>123</cp:revision>
  <cp:lastPrinted>2018-03-16T01:10:15Z</cp:lastPrinted>
  <dcterms:created xsi:type="dcterms:W3CDTF">2017-04-12T10:07:08Z</dcterms:created>
  <dcterms:modified xsi:type="dcterms:W3CDTF">2018-04-26T07:15:51Z</dcterms:modified>
</cp:coreProperties>
</file>